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25"/>
  </p:notesMasterIdLst>
  <p:sldIdLst>
    <p:sldId id="295" r:id="rId2"/>
    <p:sldId id="260" r:id="rId3"/>
    <p:sldId id="257" r:id="rId4"/>
    <p:sldId id="258" r:id="rId5"/>
    <p:sldId id="298" r:id="rId6"/>
    <p:sldId id="300" r:id="rId7"/>
    <p:sldId id="299" r:id="rId8"/>
    <p:sldId id="296" r:id="rId9"/>
    <p:sldId id="297" r:id="rId10"/>
    <p:sldId id="301" r:id="rId11"/>
    <p:sldId id="302" r:id="rId12"/>
    <p:sldId id="303" r:id="rId13"/>
    <p:sldId id="259" r:id="rId14"/>
    <p:sldId id="304" r:id="rId15"/>
    <p:sldId id="305" r:id="rId16"/>
    <p:sldId id="306" r:id="rId17"/>
    <p:sldId id="307" r:id="rId18"/>
    <p:sldId id="308" r:id="rId19"/>
    <p:sldId id="309" r:id="rId20"/>
    <p:sldId id="310" r:id="rId21"/>
    <p:sldId id="311" r:id="rId22"/>
    <p:sldId id="312" r:id="rId23"/>
    <p:sldId id="263" r:id="rId24"/>
  </p:sldIdLst>
  <p:sldSz cx="12192000" cy="6858000"/>
  <p:notesSz cx="6858000" cy="9144000"/>
  <p:embeddedFontLst>
    <p:embeddedFont>
      <p:font typeface="Bahnschrift SemiCondensed" panose="020B0502040204020203" pitchFamily="34" charset="0"/>
      <p:regular r:id="rId26"/>
      <p:bold r:id="rId27"/>
    </p:embeddedFont>
    <p:embeddedFont>
      <p:font typeface="Martian Mono" panose="020B0009020000000004" charset="0"/>
      <p:regular r:id="rId28"/>
      <p:bold r:id="rId29"/>
    </p:embeddedFont>
    <p:embeddedFont>
      <p:font typeface="Bahnschrift SemiBold SemiConden" panose="020B0502040204020203" pitchFamily="34" charset="0"/>
      <p:bold r:id="rId30"/>
    </p:embeddedFont>
    <p:embeddedFont>
      <p:font typeface="Franklin Gothic Demi Cond" panose="020B0604020202020204" charset="0"/>
      <p:regular r:id="rId31"/>
    </p:embeddedFont>
    <p:embeddedFont>
      <p:font typeface="Ubuntu" panose="020B0604020202020204" charset="0"/>
      <p:regular r:id="rId32"/>
      <p:bold r:id="rId33"/>
      <p:italic r:id="rId34"/>
      <p:boldItalic r:id="rId35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8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7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font" Target="fonts/font10.fnt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artian Mono" panose="020B0009020000000004" pitchFamily="49" charset="0"/>
              </a:defRPr>
            </a:lvl1pPr>
          </a:lstStyle>
          <a:p>
            <a:fld id="{EE2054A5-0CC6-42C6-A23F-32FE9D6F656F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artian Mono" panose="020B0009020000000004" pitchFamily="49" charset="0"/>
              </a:defRPr>
            </a:lvl1pPr>
          </a:lstStyle>
          <a:p>
            <a:fld id="{3A01420F-3123-41C2-A992-74E2209058B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6165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10B8C9-2E0F-4703-B0C3-2650529F175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7705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88803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8015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9238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3 и примером расцветки текста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93223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3 и примером расцветки текста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96367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80912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28426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94749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32696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3 и примером расцветки текста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78128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Слайд с названием выступления и ФИО оратора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40729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3 и примером расцветки текста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20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29862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3 и примером расцветки текста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21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460097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3 и примером расцветки текста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22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457262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Финальный слайд включается после выступления, чтобы задающие вопросы могли видеть название темы целиком и ФИО оратора.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23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73427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1 и примером расцветки текста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33029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77221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85556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42035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88197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91721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9436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72DD82A-B6E6-5DC9-6772-0D0458F7B1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BE090E9A-321C-6684-D41D-E52DA82F8B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Martian Mono" panose="020B0009020000000004" pitchFamily="49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3D67C21-95D5-7D55-BAFD-0D63791C5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DD77B07-D57D-9BF5-0B3A-DDF5910B0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904970F-4982-D543-AEF7-F97E6A379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5195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7B5FA19-609B-D449-68B8-C9607B4E7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F76BA776-54C7-5B43-D5DC-D334552CF6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6589314-88B8-36C8-053E-0C726322D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AD6DFC9-3500-54EB-45BC-A0628F982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67E1836-64C0-24D0-35C4-55B2F1469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8968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F7964763-6979-C437-7602-F16D0AAF47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B6296147-10A5-5C6D-BA47-9C6AF08B0B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362EDBC-E482-C067-FF24-C28321F3C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1A90287-964F-59FE-3895-0BB3468C5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4F134F3-239C-F6E2-E063-6EE1E7BE4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1461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5A6753A-0363-2815-0EB1-481D1FA95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B6B8969-6DEB-ACF0-ED57-68BC3B7EAC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74B6F1A-5C0B-E8A1-B8D5-EAFA6D9D3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DB37BBC-954B-5A1D-7DB8-9A3E077E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A086D00-7D58-43D1-CAE6-DB4BD6FCB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4481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9526FD4-21CA-D41E-F00B-61736466C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BAC4161-73BE-0B26-496A-52262FC737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924325F-B21F-32F4-0C99-7CDB7AF19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4DAF920-12A5-D9AB-436C-1A51ED4B5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439F7A1-0284-EC7A-7B7A-9D97A1EFD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0354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72BB04C-DC87-1764-203C-7669C1B679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966B15C-B09D-FF18-E278-8635F280AF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5DED7BA0-6615-3935-8FA6-20D7F6BF27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57B1AC66-2121-CB51-EB90-2B8D39DE8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4D43B8E4-77A8-7B43-8AAF-68015D464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E0C635C-0228-8BDF-BE78-CA13166DF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9006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AC92E88-5CF3-B717-A43D-0BD56AECF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E814DC6-B722-A8D0-9E57-DEE73C3AF6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Martian Mono" panose="020B0009020000000004" pitchFamily="49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CF02745-CD9E-1651-0A39-4DCA16859F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8773AC85-2A47-E484-EF29-258055E1C2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Martian Mono" panose="020B0009020000000004" pitchFamily="49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0B4A5EDA-FE27-1A50-C6B6-E60B7259A9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9CE7D76E-B58A-988A-025D-E49B5145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07E8056F-0D82-0147-65F5-062CD65DA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7CCF73D8-EFAF-7D97-C4A5-D30F05D0B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0974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8713BFB-9AC3-C812-1547-EF8DEA585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EF9F4858-C11C-901E-B4BB-F4B1CE8FB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84D6684A-ECA0-7B0C-BA45-537AC83AE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07539DA4-DB68-18D5-2AF1-E05975960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3319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2AEE77A0-F29A-F2A8-D810-110D762A9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76ACDC2D-41A1-DEFD-1432-F58016C12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F496578E-A594-98BB-E453-DD0CBB833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456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14B2961-9CB0-9538-1650-DE6C3D3E9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B8D77AB-D0BD-38CC-1BE7-CFFAC8CD2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Martian Mono" panose="020B0009020000000004" pitchFamily="49" charset="0"/>
              </a:defRPr>
            </a:lvl1pPr>
            <a:lvl2pPr>
              <a:defRPr sz="2800">
                <a:latin typeface="Martian Mono" panose="020B0009020000000004" pitchFamily="49" charset="0"/>
              </a:defRPr>
            </a:lvl2pPr>
            <a:lvl3pPr>
              <a:defRPr sz="2400">
                <a:latin typeface="Martian Mono" panose="020B0009020000000004" pitchFamily="49" charset="0"/>
              </a:defRPr>
            </a:lvl3pPr>
            <a:lvl4pPr>
              <a:defRPr sz="2000">
                <a:latin typeface="Martian Mono" panose="020B0009020000000004" pitchFamily="49" charset="0"/>
              </a:defRPr>
            </a:lvl4pPr>
            <a:lvl5pPr>
              <a:defRPr sz="2000">
                <a:latin typeface="Martian Mono" panose="020B0009020000000004" pitchFamily="49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A9C53CCF-C172-52C9-3509-50AE523E5C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Martian Mono" panose="020B0009020000000004" pitchFamily="49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18D1514-AD8E-364C-077B-A8D8F46E7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8EF5B47-E0CF-00B2-B797-033BDFCBB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E0ED54A-DE2F-AB4C-43AF-573575731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118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3522698-0F88-5658-65A8-86BB484EA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BDD7C31F-1DF5-78A0-B90E-A92005BD04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latin typeface="Martian Mono" panose="020B0009020000000004" pitchFamily="49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7B7163B2-E9E9-4A6F-94B2-9A4496026C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Martian Mono" panose="020B0009020000000004" pitchFamily="49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F92E45A2-CBE0-2CF0-272C-9E901FD7C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4152A5B-1A3D-924E-1C9F-05C88B464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78845EF-A621-B548-1061-5259D4939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2546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83D8B67-7A70-6BFC-9D12-42867ADB4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18E7DB0-BE9C-9805-85BE-FD45929917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848B221-378A-0F18-7A02-FAECA29A2A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10153EB-3A4A-B27E-96AD-AB22D5F0FE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D5B9FBD-22B4-F592-9CFB-33241ACCBC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7779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Martian Mono" panose="020B0009020000000004" pitchFamily="49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openxmlformats.org/officeDocument/2006/relationships/image" Target="../media/image12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8.png"/><Relationship Id="rId5" Type="http://schemas.openxmlformats.org/officeDocument/2006/relationships/image" Target="../media/image5.svg"/><Relationship Id="rId10" Type="http://schemas.openxmlformats.org/officeDocument/2006/relationships/image" Target="../media/image10.svg"/><Relationship Id="rId4" Type="http://schemas.openxmlformats.org/officeDocument/2006/relationships/image" Target="../media/image4.png"/><Relationship Id="rId9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neofamily.ru/russkiy-yazyk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EDA2DD71-574C-4B99-BB92-0BC82B32FA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2299" y="0"/>
            <a:ext cx="12180722" cy="685800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71000"/>
              </a:srgbClr>
            </a:outerShdw>
          </a:effectLst>
        </p:spPr>
      </p:pic>
      <p:sp>
        <p:nvSpPr>
          <p:cNvPr id="2" name="Овал 1">
            <a:extLst>
              <a:ext uri="{FF2B5EF4-FFF2-40B4-BE49-F238E27FC236}">
                <a16:creationId xmlns:a16="http://schemas.microsoft.com/office/drawing/2014/main" xmlns="" id="{C85354C2-4FE9-4357-9641-322A4E8A4939}"/>
              </a:ext>
            </a:extLst>
          </p:cNvPr>
          <p:cNvSpPr/>
          <p:nvPr/>
        </p:nvSpPr>
        <p:spPr>
          <a:xfrm>
            <a:off x="2965141" y="557370"/>
            <a:ext cx="6054571" cy="5743260"/>
          </a:xfrm>
          <a:prstGeom prst="ellipse">
            <a:avLst/>
          </a:prstGeom>
          <a:solidFill>
            <a:srgbClr val="0055E8"/>
          </a:solidFill>
          <a:ln>
            <a:noFill/>
          </a:ln>
          <a:effectLst>
            <a:glow rad="139700">
              <a:srgbClr val="00B0F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F6A0A03-05A7-413B-A8A1-0044B81C2B2A}"/>
              </a:ext>
            </a:extLst>
          </p:cNvPr>
          <p:cNvSpPr txBox="1"/>
          <p:nvPr/>
        </p:nvSpPr>
        <p:spPr>
          <a:xfrm>
            <a:off x="3206341" y="2123116"/>
            <a:ext cx="543473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chemeClr val="bg1"/>
                </a:solidFill>
                <a:latin typeface="Franklin Gothic Demi Cond" panose="020B0706030402020204" pitchFamily="34" charset="0"/>
              </a:rPr>
              <a:t>АВГУСТОВСКИЙ </a:t>
            </a:r>
          </a:p>
          <a:p>
            <a:r>
              <a:rPr lang="ru-RU" sz="6000" dirty="0">
                <a:solidFill>
                  <a:schemeClr val="bg1"/>
                </a:solidFill>
                <a:latin typeface="Franklin Gothic Demi Cond" panose="020B0706030402020204" pitchFamily="34" charset="0"/>
              </a:rPr>
              <a:t>ПЕДСОВЕТ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12B5339-97E8-411A-91F0-F4EE5CC221BE}"/>
              </a:ext>
            </a:extLst>
          </p:cNvPr>
          <p:cNvSpPr txBox="1"/>
          <p:nvPr/>
        </p:nvSpPr>
        <p:spPr>
          <a:xfrm>
            <a:off x="7102488" y="3042375"/>
            <a:ext cx="10708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bg1"/>
                </a:solidFill>
                <a:latin typeface="Bahnschrift SemiCondensed" panose="020B0502040204020203" pitchFamily="34" charset="0"/>
              </a:rPr>
              <a:t>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3909193-9B5B-4128-8FB8-EA30ACD3933A}"/>
              </a:ext>
            </a:extLst>
          </p:cNvPr>
          <p:cNvSpPr txBox="1"/>
          <p:nvPr/>
        </p:nvSpPr>
        <p:spPr>
          <a:xfrm>
            <a:off x="3165769" y="4389503"/>
            <a:ext cx="5686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0E9FE"/>
                </a:solidFill>
                <a:latin typeface="Bahnschrift SemiBold SemiConden" panose="020B0502040204020203" pitchFamily="34" charset="0"/>
              </a:rPr>
              <a:t>«ОТ ПРИОРИТЕТНЫХ ЗАДАЧ К ПРАКТИЧЕСКИМ РЕШЕНИЯМ» </a:t>
            </a:r>
          </a:p>
        </p:txBody>
      </p:sp>
      <p:pic>
        <p:nvPicPr>
          <p:cNvPr id="25" name="Рисунок 24">
            <a:extLst>
              <a:ext uri="{FF2B5EF4-FFF2-40B4-BE49-F238E27FC236}">
                <a16:creationId xmlns:a16="http://schemas.microsoft.com/office/drawing/2014/main" xmlns="" id="{B060FC0B-4B0D-499D-9FA9-DBBDF9708B7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alphaModFix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300" y="704186"/>
            <a:ext cx="880821" cy="1146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885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xmlns="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xmlns="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xmlns="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469E662-94FA-F9C7-C2E3-AE2CD57571BB}"/>
              </a:ext>
            </a:extLst>
          </p:cNvPr>
          <p:cNvSpPr txBox="1"/>
          <p:nvPr/>
        </p:nvSpPr>
        <p:spPr>
          <a:xfrm>
            <a:off x="481140" y="345175"/>
            <a:ext cx="8405283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b="1" dirty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Работа с текстами. Общая тема – разные стили </a:t>
            </a:r>
            <a:endParaRPr lang="ru-RU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5362"/>
            <a:ext cx="12192000" cy="486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97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xmlns="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xmlns="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xmlns="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469E662-94FA-F9C7-C2E3-AE2CD57571BB}"/>
              </a:ext>
            </a:extLst>
          </p:cNvPr>
          <p:cNvSpPr txBox="1"/>
          <p:nvPr/>
        </p:nvSpPr>
        <p:spPr>
          <a:xfrm>
            <a:off x="481140" y="345175"/>
            <a:ext cx="7078759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Знакомство с типичными ошибками </a:t>
            </a:r>
            <a:endParaRPr lang="ru-RU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92" y="1205053"/>
            <a:ext cx="10856890" cy="4139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39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xmlns="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xmlns="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xmlns="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469E662-94FA-F9C7-C2E3-AE2CD57571BB}"/>
              </a:ext>
            </a:extLst>
          </p:cNvPr>
          <p:cNvSpPr txBox="1"/>
          <p:nvPr/>
        </p:nvSpPr>
        <p:spPr>
          <a:xfrm>
            <a:off x="481140" y="345175"/>
            <a:ext cx="6370421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b="1" dirty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Знакомство с типичными ошибками </a:t>
            </a:r>
            <a:endParaRPr lang="ru-RU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40" y="1039163"/>
            <a:ext cx="11191741" cy="487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0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xmlns="" id="{93189383-57FF-BA19-C7F0-E1CD987573EF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xmlns="" id="{1A615BD5-EACD-5529-BC96-5C5D7D44D6B9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rgbClr val="0055E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xmlns="" id="{D773311E-238E-F6BD-DE96-605C7FE5E934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E740FB2-570D-B1A2-D039-8BA4CBC71DD3}"/>
              </a:ext>
            </a:extLst>
          </p:cNvPr>
          <p:cNvSpPr txBox="1"/>
          <p:nvPr/>
        </p:nvSpPr>
        <p:spPr>
          <a:xfrm>
            <a:off x="481140" y="345175"/>
            <a:ext cx="4816207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b="1" dirty="0" smtClean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ОРФОГРАФИЧЕСКИЙ БЛОК</a:t>
            </a:r>
            <a:endParaRPr lang="ru-RU" b="1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6C3E517-2EFB-29FF-7CD9-CF63802EEA09}"/>
              </a:ext>
            </a:extLst>
          </p:cNvPr>
          <p:cNvSpPr txBox="1"/>
          <p:nvPr/>
        </p:nvSpPr>
        <p:spPr>
          <a:xfrm>
            <a:off x="11456623" y="301470"/>
            <a:ext cx="5084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Martian Mono" panose="020B0009020000000004" pitchFamily="49" charset="0"/>
              </a:rPr>
              <a:t>01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2A11FA1-C437-3B0E-4EAC-AB1AC665512A}"/>
              </a:ext>
            </a:extLst>
          </p:cNvPr>
          <p:cNvSpPr txBox="1"/>
          <p:nvPr/>
        </p:nvSpPr>
        <p:spPr>
          <a:xfrm>
            <a:off x="1214202" y="1941803"/>
            <a:ext cx="374361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55E8"/>
                </a:solidFill>
                <a:latin typeface="Ubuntu" panose="020B0504030602030204" pitchFamily="34" charset="0"/>
              </a:rPr>
              <a:t>ДВА КИТА </a:t>
            </a:r>
          </a:p>
          <a:p>
            <a:endParaRPr lang="ru-RU" i="0" dirty="0">
              <a:solidFill>
                <a:srgbClr val="0055E8"/>
              </a:solidFill>
              <a:effectLst/>
              <a:latin typeface="Ubuntu" panose="020B0504030602030204" pitchFamily="34" charset="0"/>
            </a:endParaRPr>
          </a:p>
          <a:p>
            <a:r>
              <a:rPr lang="ru-RU" dirty="0" smtClean="0"/>
              <a:t>строение </a:t>
            </a:r>
            <a:r>
              <a:rPr lang="ru-RU" dirty="0"/>
              <a:t>слова и части </a:t>
            </a:r>
            <a:r>
              <a:rPr lang="ru-RU" dirty="0" smtClean="0"/>
              <a:t>речи</a:t>
            </a:r>
          </a:p>
          <a:p>
            <a:endParaRPr lang="ru-RU" dirty="0"/>
          </a:p>
          <a:p>
            <a:r>
              <a:rPr lang="ru-RU" b="1" dirty="0">
                <a:solidFill>
                  <a:srgbClr val="0055E8"/>
                </a:solidFill>
                <a:latin typeface="Ubuntu" panose="020B0504030602030204" pitchFamily="34" charset="0"/>
              </a:rPr>
              <a:t>ДВА БАЗОВЫХ НАВЫКА </a:t>
            </a:r>
          </a:p>
          <a:p>
            <a:endParaRPr lang="ru-RU" dirty="0" smtClean="0"/>
          </a:p>
          <a:p>
            <a:r>
              <a:rPr lang="ru-RU" dirty="0" smtClean="0"/>
              <a:t>уметь </a:t>
            </a:r>
            <a:r>
              <a:rPr lang="ru-RU" dirty="0"/>
              <a:t>определить часть речи и выполнить морфемный анализ </a:t>
            </a:r>
            <a:r>
              <a:rPr lang="ru-RU" dirty="0" smtClean="0"/>
              <a:t>слова</a:t>
            </a:r>
            <a:endParaRPr lang="ru-RU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8D318359-86BB-93AA-3D5F-54A53255E29F}"/>
              </a:ext>
            </a:extLst>
          </p:cNvPr>
          <p:cNvSpPr txBox="1"/>
          <p:nvPr/>
        </p:nvSpPr>
        <p:spPr>
          <a:xfrm>
            <a:off x="6666838" y="1941803"/>
            <a:ext cx="374361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Ubuntu" panose="020B0504030602030204" pitchFamily="34" charset="0"/>
              </a:rPr>
              <a:t>Задание 10. Орфографическая минутка. Вопрос:  </a:t>
            </a:r>
            <a:endParaRPr lang="ru-RU" b="1" dirty="0">
              <a:latin typeface="Ubuntu" panose="020B0504030602030204" pitchFamily="34" charset="0"/>
            </a:endParaRPr>
          </a:p>
          <a:p>
            <a:endParaRPr lang="ru-RU" i="0" dirty="0">
              <a:solidFill>
                <a:srgbClr val="0055E8"/>
              </a:solidFill>
              <a:effectLst/>
              <a:latin typeface="Ubuntu" panose="020B0504030602030204" pitchFamily="34" charset="0"/>
            </a:endParaRPr>
          </a:p>
          <a:p>
            <a:r>
              <a:rPr lang="ru-RU" dirty="0"/>
              <a:t>В словах Д…СГАРМОНИЯ, Д…СКВАЛИФИКАЦИЯ, Д..СТАБИЛИЗАЦИЯ пишется буква И. </a:t>
            </a:r>
            <a:endParaRPr lang="ru-RU" dirty="0" smtClean="0"/>
          </a:p>
          <a:p>
            <a:endParaRPr lang="ru-RU" dirty="0"/>
          </a:p>
          <a:p>
            <a:r>
              <a:rPr lang="ru-RU" dirty="0"/>
              <a:t>Верно </a:t>
            </a:r>
            <a:endParaRPr lang="ru-RU" dirty="0" smtClean="0"/>
          </a:p>
          <a:p>
            <a:r>
              <a:rPr lang="ru-RU" dirty="0" smtClean="0"/>
              <a:t>ИЛИ</a:t>
            </a:r>
            <a:endParaRPr lang="ru-RU" dirty="0"/>
          </a:p>
          <a:p>
            <a:r>
              <a:rPr lang="ru-RU" dirty="0"/>
              <a:t>Неверно</a:t>
            </a:r>
            <a:endParaRPr lang="ru-RU" dirty="0">
              <a:solidFill>
                <a:srgbClr val="0055E8"/>
              </a:solidFill>
              <a:latin typeface="Ubuntu" panose="020B0504030602030204" pitchFamily="34" charset="0"/>
              <a:ea typeface="Moniqa Blac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854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xmlns="" id="{93189383-57FF-BA19-C7F0-E1CD987573EF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xmlns="" id="{1A615BD5-EACD-5529-BC96-5C5D7D44D6B9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rgbClr val="0055E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xmlns="" id="{D773311E-238E-F6BD-DE96-605C7FE5E934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E740FB2-570D-B1A2-D039-8BA4CBC71DD3}"/>
              </a:ext>
            </a:extLst>
          </p:cNvPr>
          <p:cNvSpPr txBox="1"/>
          <p:nvPr/>
        </p:nvSpPr>
        <p:spPr>
          <a:xfrm>
            <a:off x="481140" y="345175"/>
            <a:ext cx="4816207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b="1" dirty="0" smtClean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ОРФОГРАФИЧЕСКИЙ БЛОК</a:t>
            </a:r>
            <a:endParaRPr lang="ru-RU" b="1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6C3E517-2EFB-29FF-7CD9-CF63802EEA09}"/>
              </a:ext>
            </a:extLst>
          </p:cNvPr>
          <p:cNvSpPr txBox="1"/>
          <p:nvPr/>
        </p:nvSpPr>
        <p:spPr>
          <a:xfrm>
            <a:off x="11456623" y="301470"/>
            <a:ext cx="5084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Martian Mono" panose="020B0009020000000004" pitchFamily="49" charset="0"/>
              </a:rPr>
              <a:t>01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2A11FA1-C437-3B0E-4EAC-AB1AC665512A}"/>
              </a:ext>
            </a:extLst>
          </p:cNvPr>
          <p:cNvSpPr txBox="1"/>
          <p:nvPr/>
        </p:nvSpPr>
        <p:spPr>
          <a:xfrm>
            <a:off x="1214202" y="1941803"/>
            <a:ext cx="374361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55E8"/>
                </a:solidFill>
                <a:latin typeface="Ubuntu" panose="020B0504030602030204" pitchFamily="34" charset="0"/>
              </a:rPr>
              <a:t>ДВА КИТА </a:t>
            </a:r>
          </a:p>
          <a:p>
            <a:endParaRPr lang="ru-RU" i="0" dirty="0">
              <a:solidFill>
                <a:srgbClr val="0055E8"/>
              </a:solidFill>
              <a:effectLst/>
              <a:latin typeface="Ubuntu" panose="020B0504030602030204" pitchFamily="34" charset="0"/>
            </a:endParaRPr>
          </a:p>
          <a:p>
            <a:r>
              <a:rPr lang="ru-RU" dirty="0" smtClean="0"/>
              <a:t>строение </a:t>
            </a:r>
            <a:r>
              <a:rPr lang="ru-RU" dirty="0"/>
              <a:t>слова и части </a:t>
            </a:r>
            <a:r>
              <a:rPr lang="ru-RU" dirty="0" smtClean="0"/>
              <a:t>речи</a:t>
            </a:r>
          </a:p>
          <a:p>
            <a:endParaRPr lang="ru-RU" dirty="0"/>
          </a:p>
          <a:p>
            <a:r>
              <a:rPr lang="ru-RU" b="1" dirty="0">
                <a:solidFill>
                  <a:srgbClr val="0055E8"/>
                </a:solidFill>
                <a:latin typeface="Ubuntu" panose="020B0504030602030204" pitchFamily="34" charset="0"/>
              </a:rPr>
              <a:t>ДВА БАЗОВЫХ НАВЫКА </a:t>
            </a:r>
          </a:p>
          <a:p>
            <a:endParaRPr lang="ru-RU" dirty="0" smtClean="0"/>
          </a:p>
          <a:p>
            <a:r>
              <a:rPr lang="ru-RU" dirty="0" smtClean="0"/>
              <a:t>уметь </a:t>
            </a:r>
            <a:r>
              <a:rPr lang="ru-RU" dirty="0"/>
              <a:t>определить часть речи и выполнить морфемный анализ </a:t>
            </a:r>
            <a:r>
              <a:rPr lang="ru-RU" dirty="0" smtClean="0"/>
              <a:t>слова</a:t>
            </a:r>
            <a:endParaRPr lang="ru-RU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8D318359-86BB-93AA-3D5F-54A53255E29F}"/>
              </a:ext>
            </a:extLst>
          </p:cNvPr>
          <p:cNvSpPr txBox="1"/>
          <p:nvPr/>
        </p:nvSpPr>
        <p:spPr>
          <a:xfrm>
            <a:off x="6666838" y="1941803"/>
            <a:ext cx="374361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Ubuntu" panose="020B0504030602030204" pitchFamily="34" charset="0"/>
              </a:rPr>
              <a:t>Задание 10. Орфографическая минутка. </a:t>
            </a:r>
          </a:p>
          <a:p>
            <a:endParaRPr lang="ru-RU" b="1" dirty="0" smtClean="0">
              <a:latin typeface="Ubuntu" panose="020B0504030602030204" pitchFamily="34" charset="0"/>
            </a:endParaRPr>
          </a:p>
          <a:p>
            <a:r>
              <a:rPr lang="ru-RU" dirty="0"/>
              <a:t>✔️ Д…СГАРМОНИЯ – корень -ГАРМОН-, приставка ДИС- (приставки ДЕС- нет).</a:t>
            </a:r>
          </a:p>
          <a:p>
            <a:r>
              <a:rPr lang="ru-RU" dirty="0"/>
              <a:t>✔️ Д…СКВАЛИФИКАЦИЯ – корень -КВАЛ-, приставка ДИС- (приставки ДЕС- нет).</a:t>
            </a:r>
          </a:p>
          <a:p>
            <a:r>
              <a:rPr lang="ru-RU" dirty="0"/>
              <a:t>✔️ Д…СТАБИЛИЗАЦИЯ – корень -СТАБИЛ-, приставка ДЕ- (приставки ДИ- нет).</a:t>
            </a:r>
          </a:p>
          <a:p>
            <a:endParaRPr lang="ru-RU" dirty="0">
              <a:solidFill>
                <a:srgbClr val="0055E8"/>
              </a:solidFill>
              <a:latin typeface="Ubuntu" panose="020B0504030602030204" pitchFamily="34" charset="0"/>
              <a:ea typeface="Moniqa Blac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841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xmlns="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xmlns="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xmlns="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469E662-94FA-F9C7-C2E3-AE2CD57571BB}"/>
              </a:ext>
            </a:extLst>
          </p:cNvPr>
          <p:cNvSpPr txBox="1"/>
          <p:nvPr/>
        </p:nvSpPr>
        <p:spPr>
          <a:xfrm>
            <a:off x="481140" y="345175"/>
            <a:ext cx="6370421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КАПКАНЫ ЕГЭ. ОРФОГРАФИЯ </a:t>
            </a:r>
            <a:endParaRPr lang="ru-RU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80" y="1039163"/>
            <a:ext cx="5616318" cy="503966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185" y="1317448"/>
            <a:ext cx="5149075" cy="4761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47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xmlns="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xmlns="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xmlns="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469E662-94FA-F9C7-C2E3-AE2CD57571BB}"/>
              </a:ext>
            </a:extLst>
          </p:cNvPr>
          <p:cNvSpPr txBox="1"/>
          <p:nvPr/>
        </p:nvSpPr>
        <p:spPr>
          <a:xfrm>
            <a:off x="481140" y="345175"/>
            <a:ext cx="6370421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КАПКАНЫ ЕГЭ. ОРФОГРАФИЯ </a:t>
            </a:r>
            <a:endParaRPr lang="ru-RU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40" y="1712890"/>
            <a:ext cx="5279360" cy="325835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9395" y="1712890"/>
            <a:ext cx="6061743" cy="325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65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xmlns="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xmlns="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xmlns="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469E662-94FA-F9C7-C2E3-AE2CD57571BB}"/>
              </a:ext>
            </a:extLst>
          </p:cNvPr>
          <p:cNvSpPr txBox="1"/>
          <p:nvPr/>
        </p:nvSpPr>
        <p:spPr>
          <a:xfrm>
            <a:off x="481140" y="345175"/>
            <a:ext cx="6370421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12 задание</a:t>
            </a:r>
            <a:endParaRPr lang="ru-RU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975" y="1317448"/>
            <a:ext cx="10225825" cy="4497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42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xmlns="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xmlns="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xmlns="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469E662-94FA-F9C7-C2E3-AE2CD57571BB}"/>
              </a:ext>
            </a:extLst>
          </p:cNvPr>
          <p:cNvSpPr txBox="1"/>
          <p:nvPr/>
        </p:nvSpPr>
        <p:spPr>
          <a:xfrm>
            <a:off x="481140" y="345175"/>
            <a:ext cx="6370421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12 задание. Важность алгоритма. </a:t>
            </a:r>
            <a:endParaRPr lang="ru-RU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073" y="859878"/>
            <a:ext cx="9903854" cy="5207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54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xmlns="" id="{93189383-57FF-BA19-C7F0-E1CD987573EF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xmlns="" id="{1A615BD5-EACD-5529-BC96-5C5D7D44D6B9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rgbClr val="0055E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xmlns="" id="{D773311E-238E-F6BD-DE96-605C7FE5E934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E740FB2-570D-B1A2-D039-8BA4CBC71DD3}"/>
              </a:ext>
            </a:extLst>
          </p:cNvPr>
          <p:cNvSpPr txBox="1"/>
          <p:nvPr/>
        </p:nvSpPr>
        <p:spPr>
          <a:xfrm>
            <a:off x="481140" y="345175"/>
            <a:ext cx="4816207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b="1" dirty="0" smtClean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ЗАДАНИЕ 14</a:t>
            </a:r>
            <a:endParaRPr lang="ru-RU" b="1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6C3E517-2EFB-29FF-7CD9-CF63802EEA09}"/>
              </a:ext>
            </a:extLst>
          </p:cNvPr>
          <p:cNvSpPr txBox="1"/>
          <p:nvPr/>
        </p:nvSpPr>
        <p:spPr>
          <a:xfrm>
            <a:off x="11456623" y="301470"/>
            <a:ext cx="5084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Martian Mono" panose="020B0009020000000004" pitchFamily="49" charset="0"/>
              </a:rPr>
              <a:t>01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2A11FA1-C437-3B0E-4EAC-AB1AC665512A}"/>
              </a:ext>
            </a:extLst>
          </p:cNvPr>
          <p:cNvSpPr txBox="1"/>
          <p:nvPr/>
        </p:nvSpPr>
        <p:spPr>
          <a:xfrm>
            <a:off x="1214202" y="1941803"/>
            <a:ext cx="577902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55E8"/>
                </a:solidFill>
                <a:latin typeface="Ubuntu" panose="020B0504030602030204" pitchFamily="34" charset="0"/>
              </a:rPr>
              <a:t>НАЧАЛО РАБОТЫ: ОПРЕДЕЛЯЕМ ЧАСТЬ РЕЧИ </a:t>
            </a:r>
          </a:p>
          <a:p>
            <a:endParaRPr lang="ru-RU" b="1" dirty="0">
              <a:solidFill>
                <a:srgbClr val="0055E8"/>
              </a:solidFill>
              <a:latin typeface="Ubuntu" panose="020B0504030602030204" pitchFamily="34" charset="0"/>
            </a:endParaRPr>
          </a:p>
          <a:p>
            <a:r>
              <a:rPr lang="ru-RU" b="1" dirty="0" smtClean="0">
                <a:solidFill>
                  <a:srgbClr val="0055E8"/>
                </a:solidFill>
                <a:latin typeface="Ubuntu" panose="020B0504030602030204" pitchFamily="34" charset="0"/>
              </a:rPr>
              <a:t>ДАЛЕЕ АКТУАЛИЗИРУЕМ СЛИТНОЕ, ДЕФИСНОЕ ИЛИ РАЗДЕЛЬНОЕ НАПИСАНИЕ СЛОВА </a:t>
            </a:r>
          </a:p>
          <a:p>
            <a:endParaRPr lang="ru-RU" b="1" dirty="0">
              <a:solidFill>
                <a:srgbClr val="0055E8"/>
              </a:solidFill>
              <a:latin typeface="Ubuntu" panose="020B0504030602030204" pitchFamily="34" charset="0"/>
            </a:endParaRPr>
          </a:p>
          <a:p>
            <a:r>
              <a:rPr lang="ru-RU" b="1" dirty="0" smtClean="0">
                <a:solidFill>
                  <a:srgbClr val="0055E8"/>
                </a:solidFill>
                <a:latin typeface="Ubuntu" panose="020B0504030602030204" pitchFamily="34" charset="0"/>
              </a:rPr>
              <a:t>ИСПОЛЬЗУЕМ НАВИГАТОР САМОСТОЯТЕЛЬНОЙ ПОДГОТОВКИ ОТ ФИПИ (СПИСКИ СЛОВ) </a:t>
            </a:r>
          </a:p>
          <a:p>
            <a:endParaRPr lang="ru-RU" b="1" dirty="0">
              <a:solidFill>
                <a:srgbClr val="0055E8"/>
              </a:solidFill>
              <a:latin typeface="Ubuntu" panose="020B0504030602030204" pitchFamily="34" charset="0"/>
            </a:endParaRPr>
          </a:p>
          <a:p>
            <a:r>
              <a:rPr lang="ru-RU" b="1" dirty="0" smtClean="0">
                <a:solidFill>
                  <a:srgbClr val="0055E8"/>
                </a:solidFill>
                <a:latin typeface="Ubuntu" panose="020B0504030602030204" pitchFamily="34" charset="0"/>
              </a:rPr>
              <a:t>В ИСЧЕРПЫВАЮЩЕМ ОБЪЁМЕ ПОВТОРЯЕМ ПРАВОПИСАНИЕ ОМОНИМИЧНЫХ ФОРМ </a:t>
            </a:r>
            <a:endParaRPr lang="ru-RU" b="1" dirty="0">
              <a:solidFill>
                <a:srgbClr val="0055E8"/>
              </a:solidFill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114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5617D2D-FC08-7FE8-84F3-8134934EE6DA}"/>
              </a:ext>
            </a:extLst>
          </p:cNvPr>
          <p:cNvSpPr txBox="1"/>
          <p:nvPr/>
        </p:nvSpPr>
        <p:spPr>
          <a:xfrm>
            <a:off x="1539553" y="1282045"/>
            <a:ext cx="8597245" cy="25930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900"/>
              </a:lnSpc>
            </a:pPr>
            <a:r>
              <a:rPr lang="ru-RU" sz="3600" b="1" dirty="0" smtClean="0">
                <a:solidFill>
                  <a:schemeClr val="bg1"/>
                </a:solidFill>
                <a:latin typeface="Martian Mono" panose="020B0009020000000004" pitchFamily="49" charset="0"/>
              </a:rPr>
              <a:t>Типичные ошибки ГИА</a:t>
            </a:r>
          </a:p>
          <a:p>
            <a:pPr>
              <a:lnSpc>
                <a:spcPts val="3900"/>
              </a:lnSpc>
            </a:pPr>
            <a:r>
              <a:rPr lang="ru-RU" sz="3600" b="1" dirty="0" smtClean="0">
                <a:solidFill>
                  <a:schemeClr val="bg1"/>
                </a:solidFill>
                <a:latin typeface="Martian Mono" panose="020B0009020000000004" pitchFamily="49" charset="0"/>
              </a:rPr>
              <a:t> </a:t>
            </a:r>
          </a:p>
          <a:p>
            <a:pPr>
              <a:lnSpc>
                <a:spcPts val="3900"/>
              </a:lnSpc>
            </a:pPr>
            <a:r>
              <a:rPr lang="ru-RU" sz="3600" b="1" i="0" dirty="0" smtClean="0">
                <a:solidFill>
                  <a:schemeClr val="bg1"/>
                </a:solidFill>
                <a:effectLst/>
                <a:latin typeface="Martian Mono" panose="020B0009020000000004" pitchFamily="49" charset="0"/>
              </a:rPr>
              <a:t>Анализ некоторых</a:t>
            </a:r>
          </a:p>
          <a:p>
            <a:pPr>
              <a:lnSpc>
                <a:spcPts val="3900"/>
              </a:lnSpc>
            </a:pPr>
            <a:r>
              <a:rPr lang="ru-RU" sz="3600" b="1" dirty="0">
                <a:solidFill>
                  <a:schemeClr val="bg1"/>
                </a:solidFill>
                <a:latin typeface="Martian Mono" panose="020B0009020000000004" pitchFamily="49" charset="0"/>
              </a:rPr>
              <a:t>з</a:t>
            </a:r>
            <a:r>
              <a:rPr lang="ru-RU" sz="3600" b="1" dirty="0" smtClean="0">
                <a:solidFill>
                  <a:schemeClr val="bg1"/>
                </a:solidFill>
                <a:latin typeface="Martian Mono" panose="020B0009020000000004" pitchFamily="49" charset="0"/>
              </a:rPr>
              <a:t>аданий ЕГЭ по</a:t>
            </a:r>
          </a:p>
          <a:p>
            <a:pPr>
              <a:lnSpc>
                <a:spcPts val="3900"/>
              </a:lnSpc>
            </a:pPr>
            <a:r>
              <a:rPr lang="ru-RU" sz="3600" b="1" dirty="0">
                <a:solidFill>
                  <a:schemeClr val="bg1"/>
                </a:solidFill>
                <a:latin typeface="Martian Mono" panose="020B0009020000000004" pitchFamily="49" charset="0"/>
              </a:rPr>
              <a:t>р</a:t>
            </a:r>
            <a:r>
              <a:rPr lang="ru-RU" sz="3600" b="1" i="0" dirty="0" smtClean="0">
                <a:solidFill>
                  <a:schemeClr val="bg1"/>
                </a:solidFill>
                <a:effectLst/>
                <a:latin typeface="Martian Mono" panose="020B0009020000000004" pitchFamily="49" charset="0"/>
              </a:rPr>
              <a:t>усскому языку 2025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C5DACFC-5482-4E02-4FED-B1C6E80564B6}"/>
              </a:ext>
            </a:extLst>
          </p:cNvPr>
          <p:cNvSpPr txBox="1"/>
          <p:nvPr/>
        </p:nvSpPr>
        <p:spPr>
          <a:xfrm>
            <a:off x="2159469" y="5485414"/>
            <a:ext cx="481620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dirty="0" smtClean="0">
                <a:solidFill>
                  <a:schemeClr val="bg1"/>
                </a:solidFill>
                <a:latin typeface="Ubuntu" panose="020B0504030602030204" pitchFamily="34" charset="0"/>
                <a:ea typeface="Moniqa Black" pitchFamily="2" charset="0"/>
              </a:rPr>
              <a:t>Анна Леонидовна </a:t>
            </a:r>
            <a:r>
              <a:rPr lang="ru-RU" b="1" dirty="0" err="1" smtClean="0">
                <a:solidFill>
                  <a:schemeClr val="bg1"/>
                </a:solidFill>
                <a:latin typeface="Ubuntu" panose="020B0504030602030204" pitchFamily="34" charset="0"/>
                <a:ea typeface="Moniqa Black" pitchFamily="2" charset="0"/>
              </a:rPr>
              <a:t>Печенегова</a:t>
            </a:r>
            <a:r>
              <a:rPr lang="ru-RU" b="1" dirty="0" smtClean="0">
                <a:solidFill>
                  <a:schemeClr val="bg1"/>
                </a:solidFill>
                <a:latin typeface="Ubuntu" panose="020B0504030602030204" pitchFamily="34" charset="0"/>
                <a:ea typeface="Moniqa Black" pitchFamily="2" charset="0"/>
              </a:rPr>
              <a:t>,</a:t>
            </a:r>
            <a:endParaRPr lang="ru-RU" b="1" dirty="0">
              <a:solidFill>
                <a:schemeClr val="bg1"/>
              </a:solidFill>
              <a:latin typeface="Ubuntu" panose="020B0504030602030204" pitchFamily="34" charset="0"/>
              <a:ea typeface="Moniqa Black" pitchFamily="2" charset="0"/>
            </a:endParaRPr>
          </a:p>
          <a:p>
            <a:pPr>
              <a:lnSpc>
                <a:spcPts val="2000"/>
              </a:lnSpc>
            </a:pPr>
            <a:r>
              <a:rPr lang="ru-RU" dirty="0" smtClean="0">
                <a:solidFill>
                  <a:schemeClr val="bg1"/>
                </a:solidFill>
                <a:latin typeface="Ubuntu" panose="020B0504030602030204" pitchFamily="34" charset="0"/>
                <a:ea typeface="Moniqa Black" pitchFamily="2" charset="0"/>
              </a:rPr>
              <a:t>Учитель русского языка и литературы </a:t>
            </a:r>
          </a:p>
          <a:p>
            <a:pPr>
              <a:lnSpc>
                <a:spcPts val="2000"/>
              </a:lnSpc>
            </a:pPr>
            <a:r>
              <a:rPr lang="ru-RU" dirty="0" smtClean="0">
                <a:solidFill>
                  <a:schemeClr val="bg1"/>
                </a:solidFill>
                <a:latin typeface="Ubuntu" panose="020B0504030602030204" pitchFamily="34" charset="0"/>
                <a:ea typeface="Moniqa Black" pitchFamily="2" charset="0"/>
              </a:rPr>
              <a:t>МАОУ «Лицей №114» </a:t>
            </a:r>
            <a:endParaRPr lang="ru-RU" dirty="0">
              <a:solidFill>
                <a:schemeClr val="bg1"/>
              </a:solidFill>
              <a:latin typeface="Ubuntu" panose="020B0504030602030204" pitchFamily="34" charset="0"/>
              <a:ea typeface="Moniqa Black" pitchFamily="2" charset="0"/>
            </a:endParaRP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xmlns="" id="{9134E055-AA10-9318-67DA-DA2A47C5E805}"/>
              </a:ext>
            </a:extLst>
          </p:cNvPr>
          <p:cNvGrpSpPr/>
          <p:nvPr/>
        </p:nvGrpSpPr>
        <p:grpSpPr>
          <a:xfrm>
            <a:off x="1727653" y="5637456"/>
            <a:ext cx="213743" cy="274320"/>
            <a:chOff x="6015037" y="3333654"/>
            <a:chExt cx="159448" cy="190595"/>
          </a:xfrm>
          <a:solidFill>
            <a:schemeClr val="bg1"/>
          </a:solidFill>
        </p:grpSpPr>
        <p:sp>
          <p:nvSpPr>
            <p:cNvPr id="8" name="Полилиния: фигура 7">
              <a:extLst>
                <a:ext uri="{FF2B5EF4-FFF2-40B4-BE49-F238E27FC236}">
                  <a16:creationId xmlns:a16="http://schemas.microsoft.com/office/drawing/2014/main" xmlns="" id="{1BE8AF0D-7E75-39E7-FC1E-C02667EB0431}"/>
                </a:ext>
              </a:extLst>
            </p:cNvPr>
            <p:cNvSpPr/>
            <p:nvPr/>
          </p:nvSpPr>
          <p:spPr>
            <a:xfrm>
              <a:off x="6015037" y="3447764"/>
              <a:ext cx="159448" cy="76485"/>
            </a:xfrm>
            <a:custGeom>
              <a:avLst/>
              <a:gdLst>
                <a:gd name="connsiteX0" fmla="*/ 159449 w 159448"/>
                <a:gd name="connsiteY0" fmla="*/ 69342 h 76485"/>
                <a:gd name="connsiteX1" fmla="*/ 157353 w 159448"/>
                <a:gd name="connsiteY1" fmla="*/ 74390 h 76485"/>
                <a:gd name="connsiteX2" fmla="*/ 152305 w 159448"/>
                <a:gd name="connsiteY2" fmla="*/ 76486 h 76485"/>
                <a:gd name="connsiteX3" fmla="*/ 7144 w 159448"/>
                <a:gd name="connsiteY3" fmla="*/ 76486 h 76485"/>
                <a:gd name="connsiteX4" fmla="*/ 2096 w 159448"/>
                <a:gd name="connsiteY4" fmla="*/ 74390 h 76485"/>
                <a:gd name="connsiteX5" fmla="*/ 0 w 159448"/>
                <a:gd name="connsiteY5" fmla="*/ 69342 h 76485"/>
                <a:gd name="connsiteX6" fmla="*/ 79724 w 159448"/>
                <a:gd name="connsiteY6" fmla="*/ 0 h 76485"/>
                <a:gd name="connsiteX7" fmla="*/ 159449 w 159448"/>
                <a:gd name="connsiteY7" fmla="*/ 69342 h 76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9448" h="76485">
                  <a:moveTo>
                    <a:pt x="159449" y="69342"/>
                  </a:moveTo>
                  <a:cubicBezTo>
                    <a:pt x="159449" y="71247"/>
                    <a:pt x="158687" y="73057"/>
                    <a:pt x="157353" y="74390"/>
                  </a:cubicBezTo>
                  <a:cubicBezTo>
                    <a:pt x="156019" y="75724"/>
                    <a:pt x="154210" y="76486"/>
                    <a:pt x="152305" y="76486"/>
                  </a:cubicBezTo>
                  <a:lnTo>
                    <a:pt x="7144" y="76486"/>
                  </a:lnTo>
                  <a:cubicBezTo>
                    <a:pt x="5239" y="76486"/>
                    <a:pt x="3429" y="75724"/>
                    <a:pt x="2096" y="74390"/>
                  </a:cubicBezTo>
                  <a:cubicBezTo>
                    <a:pt x="762" y="73057"/>
                    <a:pt x="0" y="71247"/>
                    <a:pt x="0" y="69342"/>
                  </a:cubicBezTo>
                  <a:cubicBezTo>
                    <a:pt x="0" y="30289"/>
                    <a:pt x="42863" y="0"/>
                    <a:pt x="79724" y="0"/>
                  </a:cubicBezTo>
                  <a:cubicBezTo>
                    <a:pt x="116586" y="0"/>
                    <a:pt x="159449" y="30289"/>
                    <a:pt x="159449" y="693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>
                <a:solidFill>
                  <a:schemeClr val="bg1"/>
                </a:solidFill>
                <a:latin typeface="Martian Mono" panose="020B0009020000000004" pitchFamily="49" charset="0"/>
              </a:endParaRPr>
            </a:p>
          </p:txBody>
        </p:sp>
        <p:sp>
          <p:nvSpPr>
            <p:cNvPr id="9" name="Полилиния: фигура 8">
              <a:extLst>
                <a:ext uri="{FF2B5EF4-FFF2-40B4-BE49-F238E27FC236}">
                  <a16:creationId xmlns:a16="http://schemas.microsoft.com/office/drawing/2014/main" xmlns="" id="{BE45D1E2-F19B-DBEF-D4FC-A2F97BA34E3E}"/>
                </a:ext>
              </a:extLst>
            </p:cNvPr>
            <p:cNvSpPr/>
            <p:nvPr/>
          </p:nvSpPr>
          <p:spPr>
            <a:xfrm>
              <a:off x="6046201" y="3333654"/>
              <a:ext cx="97137" cy="97190"/>
            </a:xfrm>
            <a:custGeom>
              <a:avLst/>
              <a:gdLst>
                <a:gd name="connsiteX0" fmla="*/ 97137 w 97137"/>
                <a:gd name="connsiteY0" fmla="*/ 48768 h 97190"/>
                <a:gd name="connsiteX1" fmla="*/ 88946 w 97137"/>
                <a:gd name="connsiteY1" fmla="*/ 75724 h 97190"/>
                <a:gd name="connsiteX2" fmla="*/ 67134 w 97137"/>
                <a:gd name="connsiteY2" fmla="*/ 93536 h 97190"/>
                <a:gd name="connsiteX3" fmla="*/ 39035 w 97137"/>
                <a:gd name="connsiteY3" fmla="*/ 96298 h 97190"/>
                <a:gd name="connsiteX4" fmla="*/ 14175 w 97137"/>
                <a:gd name="connsiteY4" fmla="*/ 82963 h 97190"/>
                <a:gd name="connsiteX5" fmla="*/ 935 w 97137"/>
                <a:gd name="connsiteY5" fmla="*/ 58103 h 97190"/>
                <a:gd name="connsiteX6" fmla="*/ 3697 w 97137"/>
                <a:gd name="connsiteY6" fmla="*/ 30004 h 97190"/>
                <a:gd name="connsiteX7" fmla="*/ 21604 w 97137"/>
                <a:gd name="connsiteY7" fmla="*/ 8192 h 97190"/>
                <a:gd name="connsiteX8" fmla="*/ 48560 w 97137"/>
                <a:gd name="connsiteY8" fmla="*/ 0 h 97190"/>
                <a:gd name="connsiteX9" fmla="*/ 82945 w 97137"/>
                <a:gd name="connsiteY9" fmla="*/ 14288 h 97190"/>
                <a:gd name="connsiteX10" fmla="*/ 97137 w 97137"/>
                <a:gd name="connsiteY10" fmla="*/ 48673 h 97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137" h="97190">
                  <a:moveTo>
                    <a:pt x="97137" y="48768"/>
                  </a:moveTo>
                  <a:cubicBezTo>
                    <a:pt x="97137" y="58388"/>
                    <a:pt x="94280" y="67723"/>
                    <a:pt x="88946" y="75724"/>
                  </a:cubicBezTo>
                  <a:cubicBezTo>
                    <a:pt x="83612" y="83725"/>
                    <a:pt x="75992" y="89916"/>
                    <a:pt x="67134" y="93536"/>
                  </a:cubicBezTo>
                  <a:cubicBezTo>
                    <a:pt x="58275" y="97155"/>
                    <a:pt x="48465" y="98108"/>
                    <a:pt x="39035" y="96298"/>
                  </a:cubicBezTo>
                  <a:cubicBezTo>
                    <a:pt x="29605" y="94393"/>
                    <a:pt x="20937" y="89821"/>
                    <a:pt x="14175" y="82963"/>
                  </a:cubicBezTo>
                  <a:cubicBezTo>
                    <a:pt x="7412" y="76200"/>
                    <a:pt x="2745" y="67532"/>
                    <a:pt x="935" y="58103"/>
                  </a:cubicBezTo>
                  <a:cubicBezTo>
                    <a:pt x="-970" y="48673"/>
                    <a:pt x="78" y="38957"/>
                    <a:pt x="3697" y="30004"/>
                  </a:cubicBezTo>
                  <a:cubicBezTo>
                    <a:pt x="7412" y="21146"/>
                    <a:pt x="13603" y="13526"/>
                    <a:pt x="21604" y="8192"/>
                  </a:cubicBezTo>
                  <a:cubicBezTo>
                    <a:pt x="29605" y="2858"/>
                    <a:pt x="38940" y="0"/>
                    <a:pt x="48560" y="0"/>
                  </a:cubicBezTo>
                  <a:cubicBezTo>
                    <a:pt x="61419" y="0"/>
                    <a:pt x="73801" y="5143"/>
                    <a:pt x="82945" y="14288"/>
                  </a:cubicBezTo>
                  <a:cubicBezTo>
                    <a:pt x="92089" y="23432"/>
                    <a:pt x="97137" y="35814"/>
                    <a:pt x="97137" y="486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>
                <a:solidFill>
                  <a:schemeClr val="bg1"/>
                </a:solidFill>
                <a:latin typeface="Martian Mono" panose="020B0009020000000004" pitchFamily="49" charset="0"/>
              </a:endParaRPr>
            </a:p>
          </p:txBody>
        </p:sp>
      </p:grp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E1DC4AE5-5379-4259-AF84-0E4FCEF0C3CE}"/>
              </a:ext>
            </a:extLst>
          </p:cNvPr>
          <p:cNvSpPr/>
          <p:nvPr/>
        </p:nvSpPr>
        <p:spPr>
          <a:xfrm>
            <a:off x="8306110" y="-684936"/>
            <a:ext cx="2915042" cy="8351008"/>
          </a:xfrm>
          <a:prstGeom prst="roundRect">
            <a:avLst>
              <a:gd name="adj" fmla="val 33926"/>
            </a:avLst>
          </a:prstGeom>
          <a:gradFill>
            <a:gsLst>
              <a:gs pos="0">
                <a:srgbClr val="0055E8">
                  <a:alpha val="17000"/>
                  <a:lumMod val="50000"/>
                  <a:lumOff val="50000"/>
                </a:srgb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alpha val="15000"/>
                  <a:lumMod val="50000"/>
                  <a:lumOff val="50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xmlns="" id="{1B392F68-53C8-4BA4-B254-0C2FEA29708D}"/>
              </a:ext>
            </a:extLst>
          </p:cNvPr>
          <p:cNvGrpSpPr/>
          <p:nvPr/>
        </p:nvGrpSpPr>
        <p:grpSpPr>
          <a:xfrm>
            <a:off x="9050054" y="128727"/>
            <a:ext cx="1427155" cy="6749979"/>
            <a:chOff x="9050054" y="128727"/>
            <a:chExt cx="1427155" cy="6749979"/>
          </a:xfrm>
        </p:grpSpPr>
        <p:pic>
          <p:nvPicPr>
            <p:cNvPr id="12" name="Рисунок 11" descr="Мензурка со сплошной заливкой">
              <a:extLst>
                <a:ext uri="{FF2B5EF4-FFF2-40B4-BE49-F238E27FC236}">
                  <a16:creationId xmlns:a16="http://schemas.microsoft.com/office/drawing/2014/main" xmlns="" id="{465659D9-AEEC-4EA0-8E7D-9EA961FCEA2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 bright="70000" contrast="-70000"/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9095581" y="2850392"/>
              <a:ext cx="1280352" cy="1280352"/>
            </a:xfrm>
            <a:prstGeom prst="rect">
              <a:avLst/>
            </a:prstGeom>
          </p:spPr>
        </p:pic>
        <p:pic>
          <p:nvPicPr>
            <p:cNvPr id="13" name="Рисунок 12">
              <a:extLst>
                <a:ext uri="{FF2B5EF4-FFF2-40B4-BE49-F238E27FC236}">
                  <a16:creationId xmlns:a16="http://schemas.microsoft.com/office/drawing/2014/main" xmlns="" id="{B7509BBB-5A5A-4C9C-B9A6-6BF9F8A454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lum bright="70000" contrast="-70000"/>
            </a:blip>
            <a:srcRect l="24608" r="23675"/>
            <a:stretch/>
          </p:blipFill>
          <p:spPr>
            <a:xfrm>
              <a:off x="9206263" y="1596873"/>
              <a:ext cx="1040551" cy="1056655"/>
            </a:xfrm>
            <a:prstGeom prst="rect">
              <a:avLst/>
            </a:prstGeom>
          </p:spPr>
        </p:pic>
        <p:pic>
          <p:nvPicPr>
            <p:cNvPr id="14" name="Рисунок 13" descr="Глобус со сплошной заливкой">
              <a:extLst>
                <a:ext uri="{FF2B5EF4-FFF2-40B4-BE49-F238E27FC236}">
                  <a16:creationId xmlns:a16="http://schemas.microsoft.com/office/drawing/2014/main" xmlns="" id="{CC235F80-BC35-4A0A-84CB-CFCCDE16F9C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lum bright="70000" contrast="-70000"/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p:blipFill>
          <p:spPr>
            <a:xfrm>
              <a:off x="9141921" y="128727"/>
              <a:ext cx="1280353" cy="1280353"/>
            </a:xfrm>
            <a:prstGeom prst="rect">
              <a:avLst/>
            </a:prstGeom>
          </p:spPr>
        </p:pic>
        <p:pic>
          <p:nvPicPr>
            <p:cNvPr id="15" name="Рисунок 14" descr="Книги со сплошной заливкой">
              <a:extLst>
                <a:ext uri="{FF2B5EF4-FFF2-40B4-BE49-F238E27FC236}">
                  <a16:creationId xmlns:a16="http://schemas.microsoft.com/office/drawing/2014/main" xmlns="" id="{277A80F6-062B-4C74-BB1E-532BBB2A9BB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lum bright="70000" contrast="-70000"/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p:blipFill>
          <p:spPr>
            <a:xfrm rot="21121192">
              <a:off x="9095631" y="4256046"/>
              <a:ext cx="1280250" cy="1280250"/>
            </a:xfrm>
            <a:prstGeom prst="rect">
              <a:avLst/>
            </a:prstGeom>
          </p:spPr>
        </p:pic>
        <p:pic>
          <p:nvPicPr>
            <p:cNvPr id="16" name="Рисунок 15" descr="Ноутбук со сплошной заливкой">
              <a:extLst>
                <a:ext uri="{FF2B5EF4-FFF2-40B4-BE49-F238E27FC236}">
                  <a16:creationId xmlns:a16="http://schemas.microsoft.com/office/drawing/2014/main" xmlns="" id="{D479FD4D-ACDF-4037-AD44-EC7F1F04713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lum bright="70000" contrast="-70000"/>
              <a:extLs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p:blipFill>
          <p:spPr>
            <a:xfrm>
              <a:off x="9050054" y="5451551"/>
              <a:ext cx="1427155" cy="14271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8247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xmlns="" id="{93189383-57FF-BA19-C7F0-E1CD987573EF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xmlns="" id="{1A615BD5-EACD-5529-BC96-5C5D7D44D6B9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rgbClr val="0055E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xmlns="" id="{D773311E-238E-F6BD-DE96-605C7FE5E934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E740FB2-570D-B1A2-D039-8BA4CBC71DD3}"/>
              </a:ext>
            </a:extLst>
          </p:cNvPr>
          <p:cNvSpPr txBox="1"/>
          <p:nvPr/>
        </p:nvSpPr>
        <p:spPr>
          <a:xfrm>
            <a:off x="481140" y="345175"/>
            <a:ext cx="8147774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b="1" dirty="0" smtClean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ЗАДАНИЕ 20. Выделяем основы, сравниваем</a:t>
            </a:r>
            <a:endParaRPr lang="ru-RU" b="1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6C3E517-2EFB-29FF-7CD9-CF63802EEA09}"/>
              </a:ext>
            </a:extLst>
          </p:cNvPr>
          <p:cNvSpPr txBox="1"/>
          <p:nvPr/>
        </p:nvSpPr>
        <p:spPr>
          <a:xfrm>
            <a:off x="11456623" y="301470"/>
            <a:ext cx="5084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Martian Mono" panose="020B0009020000000004" pitchFamily="49" charset="0"/>
              </a:rPr>
              <a:t>01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42" y="1205053"/>
            <a:ext cx="10972800" cy="5117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73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xmlns="" id="{93189383-57FF-BA19-C7F0-E1CD987573EF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xmlns="" id="{1A615BD5-EACD-5529-BC96-5C5D7D44D6B9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rgbClr val="0055E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xmlns="" id="{D773311E-238E-F6BD-DE96-605C7FE5E934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E740FB2-570D-B1A2-D039-8BA4CBC71DD3}"/>
              </a:ext>
            </a:extLst>
          </p:cNvPr>
          <p:cNvSpPr txBox="1"/>
          <p:nvPr/>
        </p:nvSpPr>
        <p:spPr>
          <a:xfrm>
            <a:off x="481140" y="345175"/>
            <a:ext cx="8147774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b="1" dirty="0" smtClean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ЗАДАНИЕ 20. Выделяем основы, сравниваем</a:t>
            </a:r>
            <a:endParaRPr lang="ru-RU" b="1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6C3E517-2EFB-29FF-7CD9-CF63802EEA09}"/>
              </a:ext>
            </a:extLst>
          </p:cNvPr>
          <p:cNvSpPr txBox="1"/>
          <p:nvPr/>
        </p:nvSpPr>
        <p:spPr>
          <a:xfrm>
            <a:off x="11456623" y="301470"/>
            <a:ext cx="5084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Martian Mono" panose="020B0009020000000004" pitchFamily="49" charset="0"/>
              </a:rPr>
              <a:t>01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83913"/>
            <a:ext cx="12192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66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xmlns="" id="{93189383-57FF-BA19-C7F0-E1CD987573EF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xmlns="" id="{1A615BD5-EACD-5529-BC96-5C5D7D44D6B9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rgbClr val="0055E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xmlns="" id="{D773311E-238E-F6BD-DE96-605C7FE5E934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E740FB2-570D-B1A2-D039-8BA4CBC71DD3}"/>
              </a:ext>
            </a:extLst>
          </p:cNvPr>
          <p:cNvSpPr txBox="1"/>
          <p:nvPr/>
        </p:nvSpPr>
        <p:spPr>
          <a:xfrm>
            <a:off x="481140" y="345175"/>
            <a:ext cx="7349215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b="1" dirty="0" smtClean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ЗАКЛЮЧЕНИЕ. ЛАЙФХАКИ ПОДГОТОВКИ </a:t>
            </a:r>
            <a:endParaRPr lang="ru-RU" b="1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6C3E517-2EFB-29FF-7CD9-CF63802EEA09}"/>
              </a:ext>
            </a:extLst>
          </p:cNvPr>
          <p:cNvSpPr txBox="1"/>
          <p:nvPr/>
        </p:nvSpPr>
        <p:spPr>
          <a:xfrm>
            <a:off x="11456623" y="301470"/>
            <a:ext cx="5084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Martian Mono" panose="020B0009020000000004" pitchFamily="49" charset="0"/>
              </a:rPr>
              <a:t>01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2A11FA1-C437-3B0E-4EAC-AB1AC665512A}"/>
              </a:ext>
            </a:extLst>
          </p:cNvPr>
          <p:cNvSpPr txBox="1"/>
          <p:nvPr/>
        </p:nvSpPr>
        <p:spPr>
          <a:xfrm>
            <a:off x="1214202" y="1941803"/>
            <a:ext cx="1062148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b="1" dirty="0" smtClean="0">
                <a:solidFill>
                  <a:srgbClr val="0055E8"/>
                </a:solidFill>
                <a:latin typeface="Ubuntu" panose="020B0504030602030204" pitchFamily="34" charset="0"/>
              </a:rPr>
              <a:t>ЗНАТЬ СТРУКТУРУ </a:t>
            </a:r>
          </a:p>
          <a:p>
            <a:r>
              <a:rPr lang="ru-RU" dirty="0" smtClean="0"/>
              <a:t>У экзамена </a:t>
            </a:r>
            <a:r>
              <a:rPr lang="ru-RU" dirty="0"/>
              <a:t>есть чёткая структура. Если </a:t>
            </a:r>
            <a:r>
              <a:rPr lang="ru-RU" dirty="0" smtClean="0"/>
              <a:t>хорошо знать, </a:t>
            </a:r>
            <a:r>
              <a:rPr lang="ru-RU" dirty="0"/>
              <a:t>как расположены блоки и что каждый из них проверяет, это облегчит </a:t>
            </a:r>
            <a:r>
              <a:rPr lang="ru-RU" dirty="0" smtClean="0"/>
              <a:t>подготовку</a:t>
            </a:r>
            <a:r>
              <a:rPr lang="ru-RU" dirty="0"/>
              <a:t>.</a:t>
            </a:r>
          </a:p>
          <a:p>
            <a:r>
              <a:rPr lang="ru-RU" b="1" dirty="0" smtClean="0">
                <a:solidFill>
                  <a:srgbClr val="0055E8"/>
                </a:solidFill>
                <a:latin typeface="Ubuntu" panose="020B0504030602030204" pitchFamily="34" charset="0"/>
              </a:rPr>
              <a:t>2. ОПРЕДЕЛИТЬ СВОИ СЛАБЫЕ МЕСТА, ПРОРЕШАВ ДЕМОВЕРСИЮ </a:t>
            </a:r>
            <a:endParaRPr lang="ru-RU" b="1" dirty="0">
              <a:solidFill>
                <a:srgbClr val="0055E8"/>
              </a:solidFill>
              <a:latin typeface="Ubuntu" panose="020B0504030602030204" pitchFamily="34" charset="0"/>
            </a:endParaRPr>
          </a:p>
          <a:p>
            <a:r>
              <a:rPr lang="ru-RU" dirty="0" smtClean="0"/>
              <a:t>Поставить плюсы и минусы, чтобы видеть западающие темы  </a:t>
            </a:r>
          </a:p>
          <a:p>
            <a:r>
              <a:rPr lang="ru-RU" b="1" dirty="0" smtClean="0">
                <a:solidFill>
                  <a:srgbClr val="0055E8"/>
                </a:solidFill>
                <a:latin typeface="Ubuntu" panose="020B0504030602030204" pitchFamily="34" charset="0"/>
              </a:rPr>
              <a:t>3. ИЗУЧИТЬ КРИТЕРИИ </a:t>
            </a:r>
            <a:endParaRPr lang="ru-RU" b="1" dirty="0">
              <a:solidFill>
                <a:srgbClr val="0055E8"/>
              </a:solidFill>
              <a:latin typeface="Ubuntu" panose="020B0504030602030204" pitchFamily="34" charset="0"/>
            </a:endParaRPr>
          </a:p>
          <a:p>
            <a:r>
              <a:rPr lang="ru-RU" dirty="0" smtClean="0"/>
              <a:t>Понимать количество баллов, которые можно получить за каждое задание и за сочинение</a:t>
            </a:r>
            <a:endParaRPr lang="ru-RU" dirty="0"/>
          </a:p>
          <a:p>
            <a:r>
              <a:rPr lang="ru-RU" b="1" dirty="0" smtClean="0">
                <a:solidFill>
                  <a:srgbClr val="0055E8"/>
                </a:solidFill>
                <a:latin typeface="Ubuntu" panose="020B0504030602030204" pitchFamily="34" charset="0"/>
              </a:rPr>
              <a:t>4. ОПРЕДЕЛИТЬ ДЛЯ СЕБЯ, НА КАКОЕ КОЛИЧЕСТВО БАЛЛОВ РАССЧИТЫВАЕТЕ </a:t>
            </a:r>
          </a:p>
          <a:p>
            <a:r>
              <a:rPr lang="ru-RU" b="1" dirty="0" smtClean="0">
                <a:solidFill>
                  <a:srgbClr val="0055E8"/>
                </a:solidFill>
                <a:latin typeface="Ubuntu" panose="020B0504030602030204" pitchFamily="34" charset="0"/>
              </a:rPr>
              <a:t>5. РАЗРАБОТАТЬ АЛГОРИТМ ПОДГОТОВКИ (ОБРАТИТЬСЯ ЗА ПОМОЩЬЮ К УЧИТЕЛЮ) </a:t>
            </a:r>
          </a:p>
          <a:p>
            <a:r>
              <a:rPr lang="ru-RU" b="1" dirty="0" smtClean="0">
                <a:solidFill>
                  <a:srgbClr val="0055E8"/>
                </a:solidFill>
                <a:latin typeface="Ubuntu" panose="020B0504030602030204" pitchFamily="34" charset="0"/>
              </a:rPr>
              <a:t>6. ПРАКТИКА, ПРАКТИКА, ЕЩЁ РАЗ ПРАКТИКА. </a:t>
            </a:r>
          </a:p>
          <a:p>
            <a:r>
              <a:rPr lang="ru-RU" dirty="0" smtClean="0"/>
              <a:t>Навигатор самостоятельной подготовки ФИПИ, сборники вариантов, сайты для подготовки с анализом заданий (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neofamily.ru/russkiy-yazyk</a:t>
            </a:r>
            <a:r>
              <a:rPr lang="ru-RU" dirty="0" smtClean="0"/>
              <a:t>)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111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5617D2D-FC08-7FE8-84F3-8134934EE6DA}"/>
              </a:ext>
            </a:extLst>
          </p:cNvPr>
          <p:cNvSpPr txBox="1"/>
          <p:nvPr/>
        </p:nvSpPr>
        <p:spPr>
          <a:xfrm>
            <a:off x="1539553" y="1282045"/>
            <a:ext cx="8597245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900"/>
              </a:lnSpc>
            </a:pPr>
            <a:r>
              <a:rPr lang="ru-RU" sz="3600" b="1" i="0" dirty="0" smtClean="0">
                <a:solidFill>
                  <a:schemeClr val="bg1"/>
                </a:solidFill>
                <a:effectLst/>
                <a:latin typeface="Martian Mono" panose="020B0009020000000004" pitchFamily="49" charset="0"/>
              </a:rPr>
              <a:t>СПАСИБО ЗА ВНИМАНИЕ!  </a:t>
            </a:r>
            <a:endParaRPr lang="ru-RU" sz="3600" b="1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1653C4FD-F019-8C18-7259-F3FF57BB42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7606" y="723385"/>
            <a:ext cx="2065948" cy="2065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>
            <a:extLst>
              <a:ext uri="{FF2B5EF4-FFF2-40B4-BE49-F238E27FC236}">
                <a16:creationId xmlns:a16="http://schemas.microsoft.com/office/drawing/2014/main" xmlns="" id="{64E9A676-C149-6694-7E8D-BE6A1767AD9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xmlns="" id="{548D8657-7B3D-BC12-6224-9B09E77EB410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xmlns="" id="{EA681E49-9A79-49E8-EC6C-39C2CAEFC05F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F039D3F-BC99-99D5-F9EB-38098D7148E5}"/>
              </a:ext>
            </a:extLst>
          </p:cNvPr>
          <p:cNvSpPr txBox="1"/>
          <p:nvPr/>
        </p:nvSpPr>
        <p:spPr>
          <a:xfrm>
            <a:off x="481140" y="345175"/>
            <a:ext cx="4816207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Задание №3. Функциональная стилистика. Культура речи</a:t>
            </a:r>
            <a:endParaRPr lang="ru-RU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0632EA71-6D0A-DD65-4F9B-A16105FF39FE}"/>
              </a:ext>
            </a:extLst>
          </p:cNvPr>
          <p:cNvSpPr txBox="1"/>
          <p:nvPr/>
        </p:nvSpPr>
        <p:spPr>
          <a:xfrm>
            <a:off x="87086" y="1445622"/>
            <a:ext cx="6008914" cy="4818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Повышенный уровень =&gt; комплексное владение языковыми средствами с учетом особенностей речевой ситуации 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Главная сложность: непредсказуемость формулировок (тезисов, утверждений). А значит, выпускник должен уметь работать всякий раз в новых, заведомо неизвестных речевых ситуациях. 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Вывод ФИПИ: успехи/неуспехи при выполнении задания 3 - свидетельство успехов/неуспехов экзаменуемых в том числе при освоении коммуникативных УУД, так как ключевыми понятиями разбираемого задания можно считать понятия «речевая ситуация», «сфера речевого общения».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581762"/>
            <a:ext cx="5740015" cy="4546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79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xmlns="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xmlns="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xmlns="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469E662-94FA-F9C7-C2E3-AE2CD57571BB}"/>
              </a:ext>
            </a:extLst>
          </p:cNvPr>
          <p:cNvSpPr txBox="1"/>
          <p:nvPr/>
        </p:nvSpPr>
        <p:spPr>
          <a:xfrm>
            <a:off x="481140" y="345175"/>
            <a:ext cx="4816207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Что повторяем?</a:t>
            </a:r>
            <a:endParaRPr lang="ru-RU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72" y="1317447"/>
            <a:ext cx="5297974" cy="495456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205" y="1804942"/>
            <a:ext cx="6166891" cy="3979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42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xmlns="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xmlns="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xmlns="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469E662-94FA-F9C7-C2E3-AE2CD57571BB}"/>
              </a:ext>
            </a:extLst>
          </p:cNvPr>
          <p:cNvSpPr txBox="1"/>
          <p:nvPr/>
        </p:nvSpPr>
        <p:spPr>
          <a:xfrm>
            <a:off x="481140" y="345175"/>
            <a:ext cx="9055259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Комплексная работа =</a:t>
            </a:r>
            <a:r>
              <a:rPr lang="en-US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&gt;</a:t>
            </a:r>
            <a:r>
              <a:rPr lang="ru-RU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 понимание структуры языка =</a:t>
            </a:r>
            <a:r>
              <a:rPr lang="en-US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&gt; </a:t>
            </a:r>
            <a:r>
              <a:rPr lang="ru-RU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повторение всех основных разделов </a:t>
            </a:r>
            <a:endParaRPr lang="ru-RU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217" y="1853350"/>
            <a:ext cx="10908406" cy="3119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69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xmlns="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xmlns="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xmlns="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469E662-94FA-F9C7-C2E3-AE2CD57571BB}"/>
              </a:ext>
            </a:extLst>
          </p:cNvPr>
          <p:cNvSpPr txBox="1"/>
          <p:nvPr/>
        </p:nvSpPr>
        <p:spPr>
          <a:xfrm>
            <a:off x="481140" y="345175"/>
            <a:ext cx="9055259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Комплексная работа =</a:t>
            </a:r>
            <a:r>
              <a:rPr lang="en-US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&gt;</a:t>
            </a:r>
            <a:r>
              <a:rPr lang="ru-RU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 понимание структуры языка =</a:t>
            </a:r>
            <a:r>
              <a:rPr lang="en-US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&gt; </a:t>
            </a:r>
            <a:r>
              <a:rPr lang="ru-RU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повторение всех основных разделов </a:t>
            </a:r>
            <a:endParaRPr lang="ru-RU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40" y="1295644"/>
            <a:ext cx="11024315" cy="4521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639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xmlns="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xmlns="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xmlns="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469E662-94FA-F9C7-C2E3-AE2CD57571BB}"/>
              </a:ext>
            </a:extLst>
          </p:cNvPr>
          <p:cNvSpPr txBox="1"/>
          <p:nvPr/>
        </p:nvSpPr>
        <p:spPr>
          <a:xfrm>
            <a:off x="481140" y="345175"/>
            <a:ext cx="9055259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Комплексная работа =</a:t>
            </a:r>
            <a:r>
              <a:rPr lang="en-US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&gt;</a:t>
            </a:r>
            <a:r>
              <a:rPr lang="ru-RU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 понимание структуры языка =</a:t>
            </a:r>
            <a:r>
              <a:rPr lang="en-US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&gt; </a:t>
            </a:r>
            <a:r>
              <a:rPr lang="ru-RU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повторение всех основных разделов </a:t>
            </a:r>
            <a:endParaRPr lang="ru-RU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14" y="1205053"/>
            <a:ext cx="10728101" cy="5162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46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xmlns="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xmlns="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xmlns="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469E662-94FA-F9C7-C2E3-AE2CD57571BB}"/>
              </a:ext>
            </a:extLst>
          </p:cNvPr>
          <p:cNvSpPr txBox="1"/>
          <p:nvPr/>
        </p:nvSpPr>
        <p:spPr>
          <a:xfrm>
            <a:off x="481140" y="345175"/>
            <a:ext cx="9055259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Комплексная работа =</a:t>
            </a:r>
            <a:r>
              <a:rPr lang="en-US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&gt;</a:t>
            </a:r>
            <a:r>
              <a:rPr lang="ru-RU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 понимание структуры языка =</a:t>
            </a:r>
            <a:r>
              <a:rPr lang="en-US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&gt; </a:t>
            </a:r>
            <a:r>
              <a:rPr lang="ru-RU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повторение всех основных разделов </a:t>
            </a:r>
            <a:endParaRPr lang="ru-RU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794" y="1092150"/>
            <a:ext cx="9712579" cy="4909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15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xmlns="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xmlns="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xmlns="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xmlns="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469E662-94FA-F9C7-C2E3-AE2CD57571BB}"/>
              </a:ext>
            </a:extLst>
          </p:cNvPr>
          <p:cNvSpPr txBox="1"/>
          <p:nvPr/>
        </p:nvSpPr>
        <p:spPr>
          <a:xfrm>
            <a:off x="481140" y="345175"/>
            <a:ext cx="8624223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Работа с текстами. Общая тема – разные стили </a:t>
            </a:r>
            <a:endParaRPr lang="ru-RU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33475"/>
            <a:ext cx="12192000" cy="459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77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738</Words>
  <Application>Microsoft Office PowerPoint</Application>
  <PresentationFormat>Широкоэкранный</PresentationFormat>
  <Paragraphs>132</Paragraphs>
  <Slides>23</Slides>
  <Notes>23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2" baseType="lpstr">
      <vt:lpstr>Bahnschrift SemiCondensed</vt:lpstr>
      <vt:lpstr>Arial</vt:lpstr>
      <vt:lpstr>Aptos</vt:lpstr>
      <vt:lpstr>Moniqa Black</vt:lpstr>
      <vt:lpstr>Martian Mono</vt:lpstr>
      <vt:lpstr>Bahnschrift SemiBold SemiConden</vt:lpstr>
      <vt:lpstr>Franklin Gothic Demi Cond</vt:lpstr>
      <vt:lpstr>Ubuntu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Anton Nepocatykh</dc:creator>
  <cp:lastModifiedBy>Утро 1</cp:lastModifiedBy>
  <cp:revision>51</cp:revision>
  <dcterms:created xsi:type="dcterms:W3CDTF">2025-08-11T06:32:47Z</dcterms:created>
  <dcterms:modified xsi:type="dcterms:W3CDTF">2025-08-25T01:47:00Z</dcterms:modified>
</cp:coreProperties>
</file>